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95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0F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4CA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748272"/>
            <a:ext cx="12188952" cy="109728"/>
          </a:xfrm>
          <a:prstGeom prst="rect">
            <a:avLst/>
          </a:prstGeom>
          <a:solidFill>
            <a:srgbClr val="4CA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Oval 3"/>
          <p:cNvSpPr/>
          <p:nvPr/>
        </p:nvSpPr>
        <p:spPr>
          <a:xfrm>
            <a:off x="8686800" y="1097280"/>
            <a:ext cx="4572000" cy="4572000"/>
          </a:xfrm>
          <a:prstGeom prst="ellipse">
            <a:avLst/>
          </a:prstGeom>
          <a:solidFill>
            <a:srgbClr val="1A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40080" y="1280160"/>
            <a:ext cx="82296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200" b="1" i="0">
                <a:solidFill>
                  <a:srgbClr val="4CAFFF"/>
                </a:solidFill>
              </a:rPr>
              <a:t>Python OOP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42316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0" i="0">
                <a:solidFill>
                  <a:srgbClr val="7CFFD4"/>
                </a:solidFill>
              </a:rPr>
              <a:t>Inheritance &amp; Polymorphism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" y="3154680"/>
            <a:ext cx="5486400" cy="54864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640080" y="329184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CCCCCC"/>
                </a:solidFill>
              </a:rPr>
              <a:t>Lecture Notes  |  Object-Oriented Programming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384048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CCCCC"/>
                </a:solidFill>
              </a:rPr>
              <a:t>Topics: Inheritance · Types · Polymorphism · Method Overriding · Diagrams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0F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4CA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4CAFFF"/>
                </a:solidFill>
              </a:rPr>
              <a:t>Method Overriding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713232"/>
            <a:ext cx="11430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7CFFD4"/>
                </a:solidFill>
              </a:rPr>
              <a:t>Child redefines a parent method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658368"/>
            <a:ext cx="11430000" cy="36576"/>
          </a:xfrm>
          <a:prstGeom prst="rect">
            <a:avLst/>
          </a:prstGeom>
          <a:solidFill>
            <a:srgbClr val="7CFF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365760" y="914400"/>
            <a:ext cx="5120640" cy="1737360"/>
          </a:xfrm>
          <a:prstGeom prst="rect">
            <a:avLst/>
          </a:prstGeom>
          <a:solidFill>
            <a:srgbClr val="1A3A5C"/>
          </a:solidFill>
          <a:ln w="1270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02920" y="1024128"/>
            <a:ext cx="484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7CFFD4"/>
                </a:solidFill>
              </a:rPr>
              <a:t>📌  Rules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1371600"/>
            <a:ext cx="484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Same method name in parent AND child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1700784"/>
            <a:ext cx="484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Child's version takes precedence at runtime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2029967"/>
            <a:ext cx="484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super() can call the parent's version if needed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2359151"/>
            <a:ext cx="484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Enables runtime / dynamic polymorphism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760720" y="914400"/>
            <a:ext cx="6035040" cy="5669280"/>
          </a:xfrm>
          <a:prstGeom prst="rect">
            <a:avLst/>
          </a:prstGeom>
          <a:solidFill>
            <a:srgbClr val="1E1E3A"/>
          </a:solidFill>
          <a:ln w="12700">
            <a:solidFill>
              <a:srgbClr val="7CFF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5852159" y="960120"/>
            <a:ext cx="5852159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7CFFD4"/>
                </a:solidFill>
              </a:rPr>
              <a:t>▶  Code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97880" y="1261872"/>
            <a:ext cx="5760720" cy="52760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# Method Overriding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class Shape: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def area(self):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    return 0</a:t>
            </a:r>
          </a:p>
          <a:p>
            <a:pPr algn="l"/>
            <a:endParaRPr sz="1150">
              <a:solidFill>
                <a:srgbClr val="A8FF78"/>
              </a:solidFill>
              <a:latin typeface="Courier New"/>
            </a:endParaRP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class Circle(Shape):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def __init__(self, r): self.r = r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def area(self):        # overrides Shape.area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    return 3.14 * self.r ** 2</a:t>
            </a:r>
          </a:p>
          <a:p>
            <a:pPr algn="l"/>
            <a:endParaRPr sz="1150">
              <a:solidFill>
                <a:srgbClr val="A8FF78"/>
              </a:solidFill>
              <a:latin typeface="Courier New"/>
            </a:endParaRP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class Rectangle(Shape):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def __init__(self, l, w): self.l=l; self.w=w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def area(self):        # overrides Shape.area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    return self.l * self.w</a:t>
            </a:r>
          </a:p>
          <a:p>
            <a:pPr algn="l"/>
            <a:endParaRPr sz="1150">
              <a:solidFill>
                <a:srgbClr val="A8FF78"/>
              </a:solidFill>
              <a:latin typeface="Courier New"/>
            </a:endParaRP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shapes = [Circle(5), Rectangle(4, 6)]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for s in shapes: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print(f'Area = {s.area()}')  # polymorphic call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# → Area = 78.5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# → Area = 24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" y="2788920"/>
            <a:ext cx="5120640" cy="1828800"/>
          </a:xfrm>
          <a:prstGeom prst="rect">
            <a:avLst/>
          </a:prstGeom>
          <a:solidFill>
            <a:srgbClr val="1A3A5C"/>
          </a:solidFill>
          <a:ln w="1270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502920" y="2898648"/>
            <a:ext cx="484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7CFFD4"/>
                </a:solidFill>
              </a:rPr>
              <a:t>🔍  What's happening?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2920" y="3246120"/>
            <a:ext cx="484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Circle.area()     overrides   Shape.area()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" y="3575303"/>
            <a:ext cx="484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Rectangle.area()  overrides   Shape.area()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2920" y="3904487"/>
            <a:ext cx="484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Same call  s.area()  → different results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" y="4233672"/>
            <a:ext cx="484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This is polymorphism in action!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65760" y="4709160"/>
            <a:ext cx="5120640" cy="1783080"/>
          </a:xfrm>
          <a:prstGeom prst="rect">
            <a:avLst/>
          </a:prstGeom>
          <a:solidFill>
            <a:srgbClr val="1E1E3A"/>
          </a:solidFill>
          <a:ln w="12700">
            <a:solidFill>
              <a:srgbClr val="7CFF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457200" y="4754880"/>
            <a:ext cx="4937759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7CFFD4"/>
                </a:solidFill>
              </a:rPr>
              <a:t>▶  super() example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02920" y="5056632"/>
            <a:ext cx="4846320" cy="138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# Using super()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class Dog(Animal):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def speak(self):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    base = super().speak()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    return base + ' + Woof!'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0F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4CA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4CAFFF"/>
                </a:solidFill>
              </a:rPr>
              <a:t>Operator Overloading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713232"/>
            <a:ext cx="11430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7CFFD4"/>
                </a:solidFill>
              </a:rPr>
              <a:t>Redefining built-in operators for custom classes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658368"/>
            <a:ext cx="11430000" cy="36576"/>
          </a:xfrm>
          <a:prstGeom prst="rect">
            <a:avLst/>
          </a:prstGeom>
          <a:solidFill>
            <a:srgbClr val="7CFF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365760" y="914400"/>
            <a:ext cx="11430000" cy="502920"/>
          </a:xfrm>
          <a:prstGeom prst="rect">
            <a:avLst/>
          </a:prstGeom>
          <a:solidFill>
            <a:srgbClr val="1A3A5C"/>
          </a:solidFill>
          <a:ln w="1270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48640" y="932688"/>
            <a:ext cx="11064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Python allows classes to define behaviour for built-in operators by implementing special (dunder) methods like  __add__,  __sub__,  __str__,  __eq__,  __lt__  etc.</a:t>
            </a:r>
          </a:p>
        </p:txBody>
      </p:sp>
      <p:sp>
        <p:nvSpPr>
          <p:cNvPr id="8" name="Rectangle 7"/>
          <p:cNvSpPr/>
          <p:nvPr/>
        </p:nvSpPr>
        <p:spPr>
          <a:xfrm>
            <a:off x="365760" y="1508760"/>
            <a:ext cx="11338560" cy="365760"/>
          </a:xfrm>
          <a:prstGeom prst="rect">
            <a:avLst/>
          </a:prstGeom>
          <a:solidFill>
            <a:srgbClr val="4CA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457200" y="1508760"/>
            <a:ext cx="2423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0F23"/>
                </a:solidFill>
              </a:rPr>
              <a:t>Operator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08960" y="1508760"/>
            <a:ext cx="361187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0F23"/>
                </a:solidFill>
              </a:rPr>
              <a:t>Dunder Method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49440" y="1508760"/>
            <a:ext cx="4617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F0F23"/>
                </a:solidFill>
              </a:rPr>
              <a:t>Example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5760" y="1920240"/>
            <a:ext cx="2560320" cy="384048"/>
          </a:xfrm>
          <a:prstGeom prst="rect">
            <a:avLst/>
          </a:prstGeom>
          <a:solidFill>
            <a:srgbClr val="1A3A5C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57200" y="1956816"/>
            <a:ext cx="24231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FD700"/>
                </a:solidFill>
              </a:rPr>
              <a:t>+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017520" y="1920240"/>
            <a:ext cx="3749039" cy="384048"/>
          </a:xfrm>
          <a:prstGeom prst="rect">
            <a:avLst/>
          </a:prstGeom>
          <a:solidFill>
            <a:srgbClr val="1A3A5C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3108960" y="1956816"/>
            <a:ext cx="3611879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A8FF78"/>
                </a:solidFill>
              </a:rPr>
              <a:t>__add__(self, other)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58000" y="1920240"/>
            <a:ext cx="4754880" cy="384048"/>
          </a:xfrm>
          <a:prstGeom prst="rect">
            <a:avLst/>
          </a:prstGeom>
          <a:solidFill>
            <a:srgbClr val="1A3A5C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6949440" y="1956816"/>
            <a:ext cx="461772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FFFFF"/>
                </a:solidFill>
              </a:rPr>
              <a:t>v1 + v2  →  Vector addition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65760" y="2322576"/>
            <a:ext cx="2560320" cy="384048"/>
          </a:xfrm>
          <a:prstGeom prst="rect">
            <a:avLst/>
          </a:prstGeom>
          <a:solidFill>
            <a:srgbClr val="0D3B2E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457200" y="2359152"/>
            <a:ext cx="24231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FD700"/>
                </a:solidFill>
              </a:rPr>
              <a:t>-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017520" y="2322576"/>
            <a:ext cx="3749039" cy="384048"/>
          </a:xfrm>
          <a:prstGeom prst="rect">
            <a:avLst/>
          </a:prstGeom>
          <a:solidFill>
            <a:srgbClr val="0D3B2E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3108960" y="2359152"/>
            <a:ext cx="3611879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A8FF78"/>
                </a:solidFill>
              </a:rPr>
              <a:t>__sub__(self, other)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858000" y="2322576"/>
            <a:ext cx="4754880" cy="384048"/>
          </a:xfrm>
          <a:prstGeom prst="rect">
            <a:avLst/>
          </a:prstGeom>
          <a:solidFill>
            <a:srgbClr val="0D3B2E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6949440" y="2359152"/>
            <a:ext cx="461772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FFFFF"/>
                </a:solidFill>
              </a:rPr>
              <a:t>v1 - v2  →  Vector subtraction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65760" y="2724912"/>
            <a:ext cx="2560320" cy="384048"/>
          </a:xfrm>
          <a:prstGeom prst="rect">
            <a:avLst/>
          </a:prstGeom>
          <a:solidFill>
            <a:srgbClr val="1A3A5C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457200" y="2761488"/>
            <a:ext cx="24231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FD700"/>
                </a:solidFill>
              </a:rPr>
              <a:t>*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017520" y="2724912"/>
            <a:ext cx="3749039" cy="384048"/>
          </a:xfrm>
          <a:prstGeom prst="rect">
            <a:avLst/>
          </a:prstGeom>
          <a:solidFill>
            <a:srgbClr val="1A3A5C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3108960" y="2761488"/>
            <a:ext cx="3611879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A8FF78"/>
                </a:solidFill>
              </a:rPr>
              <a:t>__mul__(self, other)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858000" y="2724912"/>
            <a:ext cx="4754880" cy="384048"/>
          </a:xfrm>
          <a:prstGeom prst="rect">
            <a:avLst/>
          </a:prstGeom>
          <a:solidFill>
            <a:srgbClr val="1A3A5C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6949440" y="2761488"/>
            <a:ext cx="461772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FFFFF"/>
                </a:solidFill>
              </a:rPr>
              <a:t>v1 * 3   →  Scalar multiply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65760" y="3127248"/>
            <a:ext cx="2560320" cy="384048"/>
          </a:xfrm>
          <a:prstGeom prst="rect">
            <a:avLst/>
          </a:prstGeom>
          <a:solidFill>
            <a:srgbClr val="0D3B2E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457200" y="3163824"/>
            <a:ext cx="24231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FD700"/>
                </a:solidFill>
              </a:rPr>
              <a:t>==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017520" y="3127248"/>
            <a:ext cx="3749039" cy="384048"/>
          </a:xfrm>
          <a:prstGeom prst="rect">
            <a:avLst/>
          </a:prstGeom>
          <a:solidFill>
            <a:srgbClr val="0D3B2E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3108960" y="3163824"/>
            <a:ext cx="3611879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A8FF78"/>
                </a:solidFill>
              </a:rPr>
              <a:t>__eq__(self, other)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858000" y="3127248"/>
            <a:ext cx="4754880" cy="384048"/>
          </a:xfrm>
          <a:prstGeom prst="rect">
            <a:avLst/>
          </a:prstGeom>
          <a:solidFill>
            <a:srgbClr val="0D3B2E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6949440" y="3163824"/>
            <a:ext cx="461772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FFFFF"/>
                </a:solidFill>
              </a:rPr>
              <a:t>v1 == v2 →  Component compare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65760" y="3529584"/>
            <a:ext cx="2560320" cy="384048"/>
          </a:xfrm>
          <a:prstGeom prst="rect">
            <a:avLst/>
          </a:prstGeom>
          <a:solidFill>
            <a:srgbClr val="1A3A5C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457200" y="3566160"/>
            <a:ext cx="24231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FD700"/>
                </a:solidFill>
              </a:rPr>
              <a:t>str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017520" y="3529584"/>
            <a:ext cx="3749039" cy="384048"/>
          </a:xfrm>
          <a:prstGeom prst="rect">
            <a:avLst/>
          </a:prstGeom>
          <a:solidFill>
            <a:srgbClr val="1A3A5C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TextBox 38"/>
          <p:cNvSpPr txBox="1"/>
          <p:nvPr/>
        </p:nvSpPr>
        <p:spPr>
          <a:xfrm>
            <a:off x="3108960" y="3566160"/>
            <a:ext cx="3611879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A8FF78"/>
                </a:solidFill>
              </a:rPr>
              <a:t>__str__(self)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858000" y="3529584"/>
            <a:ext cx="4754880" cy="384048"/>
          </a:xfrm>
          <a:prstGeom prst="rect">
            <a:avLst/>
          </a:prstGeom>
          <a:solidFill>
            <a:srgbClr val="1A3A5C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TextBox 40"/>
          <p:cNvSpPr txBox="1"/>
          <p:nvPr/>
        </p:nvSpPr>
        <p:spPr>
          <a:xfrm>
            <a:off x="6949440" y="3566160"/>
            <a:ext cx="461772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FFFFF"/>
                </a:solidFill>
              </a:rPr>
              <a:t>print(v1)→  '(1, 2)'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65760" y="4005072"/>
            <a:ext cx="11430000" cy="2578608"/>
          </a:xfrm>
          <a:prstGeom prst="rect">
            <a:avLst/>
          </a:prstGeom>
          <a:solidFill>
            <a:srgbClr val="1E1E3A"/>
          </a:solidFill>
          <a:ln w="12700">
            <a:solidFill>
              <a:srgbClr val="7CFF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TextBox 42"/>
          <p:cNvSpPr txBox="1"/>
          <p:nvPr/>
        </p:nvSpPr>
        <p:spPr>
          <a:xfrm>
            <a:off x="457200" y="4050791"/>
            <a:ext cx="11247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7CFFD4"/>
                </a:solidFill>
              </a:rPr>
              <a:t>▶  Vector class using operator overloading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02920" y="4352544"/>
            <a:ext cx="11155680" cy="21854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class Vector: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def __init__(self, x, y):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    self.x = x;  self.y = y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def __add__(self, other):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    return Vector(self.x+other.x, self.y+other.y)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def __str__(self):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    return f'({self.x}, {self.y})'</a:t>
            </a:r>
          </a:p>
          <a:p>
            <a:pPr algn="l"/>
            <a:endParaRPr sz="1150">
              <a:solidFill>
                <a:srgbClr val="A8FF78"/>
              </a:solidFill>
              <a:latin typeface="Courier New"/>
            </a:endParaRP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v1 = Vector(1, 2)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v2 = Vector(3, 4)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print(v1 + v2)   # → (4, 6)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0F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4CA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4CAFFF"/>
                </a:solidFill>
              </a:rPr>
              <a:t>Polymorphism — More Examples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713232"/>
            <a:ext cx="11430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7CFFD4"/>
                </a:solidFill>
              </a:rPr>
              <a:t>Duck typing &amp; function-level polymorphism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658368"/>
            <a:ext cx="11430000" cy="36576"/>
          </a:xfrm>
          <a:prstGeom prst="rect">
            <a:avLst/>
          </a:prstGeom>
          <a:solidFill>
            <a:srgbClr val="7CFF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365760" y="914400"/>
            <a:ext cx="5669280" cy="5303520"/>
          </a:xfrm>
          <a:prstGeom prst="rect">
            <a:avLst/>
          </a:prstGeom>
          <a:solidFill>
            <a:srgbClr val="1E1E3A"/>
          </a:solidFill>
          <a:ln w="12700">
            <a:solidFill>
              <a:srgbClr val="7CFF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457200" y="960120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7CFFD4"/>
                </a:solidFill>
              </a:rPr>
              <a:t>▶  Duck Typing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1261872"/>
            <a:ext cx="5394960" cy="491032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# Duck Typing — no explicit inheritance needed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class Cat: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def sound(self): return 'Meow'</a:t>
            </a:r>
          </a:p>
          <a:p>
            <a:pPr algn="l"/>
            <a:endParaRPr sz="1150">
              <a:solidFill>
                <a:srgbClr val="A8FF78"/>
              </a:solidFill>
              <a:latin typeface="Courier New"/>
            </a:endParaRP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class Dog: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def sound(self): return 'Woof'</a:t>
            </a:r>
          </a:p>
          <a:p>
            <a:pPr algn="l"/>
            <a:endParaRPr sz="1150">
              <a:solidFill>
                <a:srgbClr val="A8FF78"/>
              </a:solidFill>
              <a:latin typeface="Courier New"/>
            </a:endParaRP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class Cow: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def sound(self): return 'Moo'</a:t>
            </a:r>
          </a:p>
          <a:p>
            <a:pPr algn="l"/>
            <a:endParaRPr sz="1150">
              <a:solidFill>
                <a:srgbClr val="A8FF78"/>
              </a:solidFill>
              <a:latin typeface="Courier New"/>
            </a:endParaRP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animals = [Cat(), Dog(), Cow()]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for animal in animals: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print(animal.sound())   # same interface!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# → Meow  /  Woof  /  Moo</a:t>
            </a:r>
          </a:p>
        </p:txBody>
      </p:sp>
      <p:sp>
        <p:nvSpPr>
          <p:cNvPr id="9" name="Rectangle 8"/>
          <p:cNvSpPr/>
          <p:nvPr/>
        </p:nvSpPr>
        <p:spPr>
          <a:xfrm>
            <a:off x="6126480" y="914400"/>
            <a:ext cx="5669280" cy="2926080"/>
          </a:xfrm>
          <a:prstGeom prst="rect">
            <a:avLst/>
          </a:prstGeom>
          <a:solidFill>
            <a:srgbClr val="1E1E3A"/>
          </a:solidFill>
          <a:ln w="12700">
            <a:solidFill>
              <a:srgbClr val="7CFF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217920" y="960120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7CFFD4"/>
                </a:solidFill>
              </a:rPr>
              <a:t>▶  Built-in Polymorphism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63640" y="1261872"/>
            <a:ext cx="5394960" cy="2532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# Built-in function polymorphism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print(len('Hello'))    # → 5  (string)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print(len([1,2,3,4]))  # → 4  (list)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print(len({'a':1}))    # → 1  (dict)</a:t>
            </a:r>
          </a:p>
          <a:p>
            <a:pPr algn="l"/>
            <a:endParaRPr sz="1150">
              <a:solidFill>
                <a:srgbClr val="A8FF78"/>
              </a:solidFill>
              <a:latin typeface="Courier New"/>
            </a:endParaRP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# + operator polymorphism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print(2 + 3)            # → 5   (int add)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print('Hi' + ' World')  # → Hi World (str concat)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print([1,2] + [3,4])    # → [1,2,3,4] (list merge)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26480" y="3977639"/>
            <a:ext cx="5669280" cy="2606040"/>
          </a:xfrm>
          <a:prstGeom prst="rect">
            <a:avLst/>
          </a:prstGeom>
          <a:solidFill>
            <a:srgbClr val="1E1E3A"/>
          </a:solidFill>
          <a:ln w="12700">
            <a:solidFill>
              <a:srgbClr val="7CFF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217920" y="4023359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7CFFD4"/>
                </a:solidFill>
              </a:rPr>
              <a:t>▶  Abstract Classes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63640" y="4325112"/>
            <a:ext cx="5394960" cy="22128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# Abstract base class (advanced preview)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from abc import ABC, abstractmethod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class Shape(ABC):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@abstractmethod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def area(self): pass</a:t>
            </a:r>
          </a:p>
          <a:p>
            <a:pPr algn="l"/>
            <a:endParaRPr sz="1150">
              <a:solidFill>
                <a:srgbClr val="A8FF78"/>
              </a:solidFill>
              <a:latin typeface="Courier New"/>
            </a:endParaRP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class Square(Shape):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def __init__(self, s): self.s = s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def area(self): return self.s**2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0F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4CA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4CAFFF"/>
                </a:solidFill>
              </a:rPr>
              <a:t>Inheritance Hierarchy Diagrams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713232"/>
            <a:ext cx="11430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7CFFD4"/>
                </a:solidFill>
              </a:rPr>
              <a:t>Visual representation of class relationships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658368"/>
            <a:ext cx="11430000" cy="36576"/>
          </a:xfrm>
          <a:prstGeom prst="rect">
            <a:avLst/>
          </a:prstGeom>
          <a:solidFill>
            <a:srgbClr val="7CFF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05840" y="91440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7CFFD4"/>
                </a:solidFill>
              </a:rPr>
              <a:t>Single</a:t>
            </a:r>
          </a:p>
        </p:txBody>
      </p:sp>
      <p:sp>
        <p:nvSpPr>
          <p:cNvPr id="7" name="Rectangle 6"/>
          <p:cNvSpPr/>
          <p:nvPr/>
        </p:nvSpPr>
        <p:spPr>
          <a:xfrm>
            <a:off x="1005840" y="1261872"/>
            <a:ext cx="2011680" cy="384048"/>
          </a:xfrm>
          <a:prstGeom prst="rect">
            <a:avLst/>
          </a:prstGeom>
          <a:solidFill>
            <a:srgbClr val="1A3A5C"/>
          </a:solidFill>
          <a:ln w="190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005840" y="1261872"/>
            <a:ext cx="20116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Animal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2011680" y="1645920"/>
            <a:ext cx="0" cy="384048"/>
          </a:xfrm>
          <a:prstGeom prst="line">
            <a:avLst/>
          </a:prstGeom>
          <a:ln w="25400">
            <a:solidFill>
              <a:srgbClr val="4CA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005840" y="2029968"/>
            <a:ext cx="2011680" cy="384048"/>
          </a:xfrm>
          <a:prstGeom prst="rect">
            <a:avLst/>
          </a:prstGeom>
          <a:solidFill>
            <a:srgbClr val="0D3B2E"/>
          </a:solidFill>
          <a:ln w="190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005840" y="2029968"/>
            <a:ext cx="20116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Dog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97680" y="914400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7CFFD4"/>
                </a:solidFill>
              </a:rPr>
              <a:t>Multiple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11880" y="1261872"/>
            <a:ext cx="1737360" cy="384048"/>
          </a:xfrm>
          <a:prstGeom prst="rect">
            <a:avLst/>
          </a:prstGeom>
          <a:solidFill>
            <a:srgbClr val="1A3A5C"/>
          </a:solidFill>
          <a:ln w="190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611880" y="1261872"/>
            <a:ext cx="1737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Father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532120" y="1261872"/>
            <a:ext cx="1737360" cy="384048"/>
          </a:xfrm>
          <a:prstGeom prst="rect">
            <a:avLst/>
          </a:prstGeom>
          <a:solidFill>
            <a:srgbClr val="1A3A5C"/>
          </a:solidFill>
          <a:ln w="190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5532120" y="1261872"/>
            <a:ext cx="1737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Mother</a:t>
            </a:r>
          </a:p>
        </p:txBody>
      </p:sp>
      <p:cxnSp>
        <p:nvCxnSpPr>
          <p:cNvPr id="17" name="Connector 16"/>
          <p:cNvCxnSpPr/>
          <p:nvPr/>
        </p:nvCxnSpPr>
        <p:spPr>
          <a:xfrm>
            <a:off x="4480560" y="1645920"/>
            <a:ext cx="0" cy="384048"/>
          </a:xfrm>
          <a:prstGeom prst="line">
            <a:avLst/>
          </a:prstGeom>
          <a:ln w="25400">
            <a:solidFill>
              <a:srgbClr val="4CA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6400800" y="1645920"/>
            <a:ext cx="0" cy="384048"/>
          </a:xfrm>
          <a:prstGeom prst="line">
            <a:avLst/>
          </a:prstGeom>
          <a:ln w="25400">
            <a:solidFill>
              <a:srgbClr val="4CA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4572000" y="2029968"/>
            <a:ext cx="1737360" cy="384048"/>
          </a:xfrm>
          <a:prstGeom prst="rect">
            <a:avLst/>
          </a:prstGeom>
          <a:solidFill>
            <a:srgbClr val="0D3B2E"/>
          </a:solidFill>
          <a:ln w="190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4572000" y="2029968"/>
            <a:ext cx="1737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Child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503920" y="91440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7CFFD4"/>
                </a:solidFill>
              </a:rPr>
              <a:t>Multilevel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778240" y="1261872"/>
            <a:ext cx="2194560" cy="384048"/>
          </a:xfrm>
          <a:prstGeom prst="rect">
            <a:avLst/>
          </a:prstGeom>
          <a:solidFill>
            <a:srgbClr val="1A3A5C"/>
          </a:solidFill>
          <a:ln w="190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8778240" y="1261872"/>
            <a:ext cx="21945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Animal</a:t>
            </a:r>
          </a:p>
        </p:txBody>
      </p:sp>
      <p:cxnSp>
        <p:nvCxnSpPr>
          <p:cNvPr id="24" name="Connector 23"/>
          <p:cNvCxnSpPr/>
          <p:nvPr/>
        </p:nvCxnSpPr>
        <p:spPr>
          <a:xfrm>
            <a:off x="9875520" y="1645920"/>
            <a:ext cx="0" cy="365760"/>
          </a:xfrm>
          <a:prstGeom prst="line">
            <a:avLst/>
          </a:prstGeom>
          <a:ln w="25400">
            <a:solidFill>
              <a:srgbClr val="4CA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8778240" y="2011680"/>
            <a:ext cx="2194560" cy="384048"/>
          </a:xfrm>
          <a:prstGeom prst="rect">
            <a:avLst/>
          </a:prstGeom>
          <a:solidFill>
            <a:srgbClr val="0D3B2E"/>
          </a:solidFill>
          <a:ln w="190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8778240" y="2011680"/>
            <a:ext cx="21945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Dog</a:t>
            </a:r>
          </a:p>
        </p:txBody>
      </p:sp>
      <p:cxnSp>
        <p:nvCxnSpPr>
          <p:cNvPr id="27" name="Connector 26"/>
          <p:cNvCxnSpPr/>
          <p:nvPr/>
        </p:nvCxnSpPr>
        <p:spPr>
          <a:xfrm>
            <a:off x="9875520" y="2395728"/>
            <a:ext cx="0" cy="365760"/>
          </a:xfrm>
          <a:prstGeom prst="line">
            <a:avLst/>
          </a:prstGeom>
          <a:ln w="25400">
            <a:solidFill>
              <a:srgbClr val="4CA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8778240" y="2761488"/>
            <a:ext cx="2194560" cy="384048"/>
          </a:xfrm>
          <a:prstGeom prst="rect">
            <a:avLst/>
          </a:prstGeom>
          <a:solidFill>
            <a:srgbClr val="1A3A1A"/>
          </a:solidFill>
          <a:ln w="190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8778240" y="2761488"/>
            <a:ext cx="21945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GuideDog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371600" y="3337560"/>
            <a:ext cx="9144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7CFFD4"/>
                </a:solidFill>
              </a:rPr>
              <a:t>Hierarchical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800600" y="3749039"/>
            <a:ext cx="2560320" cy="402336"/>
          </a:xfrm>
          <a:prstGeom prst="rect">
            <a:avLst/>
          </a:prstGeom>
          <a:solidFill>
            <a:srgbClr val="1A3A5C"/>
          </a:solidFill>
          <a:ln w="190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4800600" y="3749039"/>
            <a:ext cx="25603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Shape  (Parent)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4846320" y="4151376"/>
            <a:ext cx="0" cy="365760"/>
          </a:xfrm>
          <a:prstGeom prst="line">
            <a:avLst/>
          </a:prstGeom>
          <a:ln w="25400">
            <a:solidFill>
              <a:srgbClr val="4CA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ctor 33"/>
          <p:cNvCxnSpPr/>
          <p:nvPr/>
        </p:nvCxnSpPr>
        <p:spPr>
          <a:xfrm>
            <a:off x="6080760" y="4151376"/>
            <a:ext cx="0" cy="365760"/>
          </a:xfrm>
          <a:prstGeom prst="line">
            <a:avLst/>
          </a:prstGeom>
          <a:ln w="25400">
            <a:solidFill>
              <a:srgbClr val="4CA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or 34"/>
          <p:cNvCxnSpPr/>
          <p:nvPr/>
        </p:nvCxnSpPr>
        <p:spPr>
          <a:xfrm>
            <a:off x="7315200" y="4151376"/>
            <a:ext cx="0" cy="365760"/>
          </a:xfrm>
          <a:prstGeom prst="line">
            <a:avLst/>
          </a:prstGeom>
          <a:ln w="25400">
            <a:solidFill>
              <a:srgbClr val="4CA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2834640" y="4517136"/>
            <a:ext cx="2011680" cy="384048"/>
          </a:xfrm>
          <a:prstGeom prst="rect">
            <a:avLst/>
          </a:prstGeom>
          <a:solidFill>
            <a:srgbClr val="0D3B2E"/>
          </a:solidFill>
          <a:ln w="190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2834640" y="4517136"/>
            <a:ext cx="20116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Circle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069079" y="4517136"/>
            <a:ext cx="2011680" cy="384048"/>
          </a:xfrm>
          <a:prstGeom prst="rect">
            <a:avLst/>
          </a:prstGeom>
          <a:solidFill>
            <a:srgbClr val="0D3B2E"/>
          </a:solidFill>
          <a:ln w="190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TextBox 38"/>
          <p:cNvSpPr txBox="1"/>
          <p:nvPr/>
        </p:nvSpPr>
        <p:spPr>
          <a:xfrm>
            <a:off x="4069079" y="4517136"/>
            <a:ext cx="20116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Rectangle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303520" y="4517136"/>
            <a:ext cx="2011680" cy="384048"/>
          </a:xfrm>
          <a:prstGeom prst="rect">
            <a:avLst/>
          </a:prstGeom>
          <a:solidFill>
            <a:srgbClr val="0D3B2E"/>
          </a:solidFill>
          <a:ln w="190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TextBox 40"/>
          <p:cNvSpPr txBox="1"/>
          <p:nvPr/>
        </p:nvSpPr>
        <p:spPr>
          <a:xfrm>
            <a:off x="5303520" y="4517136"/>
            <a:ext cx="20116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Triangle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65760" y="5074920"/>
            <a:ext cx="11430000" cy="1463040"/>
          </a:xfrm>
          <a:prstGeom prst="rect">
            <a:avLst/>
          </a:prstGeom>
          <a:solidFill>
            <a:srgbClr val="1A3A5C"/>
          </a:solidFill>
          <a:ln w="1016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TextBox 42"/>
          <p:cNvSpPr txBox="1"/>
          <p:nvPr/>
        </p:nvSpPr>
        <p:spPr>
          <a:xfrm>
            <a:off x="548640" y="5120640"/>
            <a:ext cx="1828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4CAFFF"/>
                </a:solidFill>
              </a:rPr>
              <a:t>Legend: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48640" y="5504688"/>
            <a:ext cx="3749039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CCCC"/>
                </a:solidFill>
              </a:rPr>
              <a:t>▸  Navy box  = Parent / Base class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389120" y="5504688"/>
            <a:ext cx="3749039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CCCC"/>
                </a:solidFill>
              </a:rPr>
              <a:t>▸  Teal box  = Child / Derived class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229600" y="5504688"/>
            <a:ext cx="3749039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CCCC"/>
                </a:solidFill>
              </a:rPr>
              <a:t>▸  Arrow ↓   = inherits from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0F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4CA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4CAFFF"/>
                </a:solidFill>
              </a:rPr>
              <a:t>Key Differences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713232"/>
            <a:ext cx="11430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7CFFD4"/>
                </a:solidFill>
              </a:rPr>
              <a:t>Inheritance  vs  Polymorphism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658368"/>
            <a:ext cx="11430000" cy="36576"/>
          </a:xfrm>
          <a:prstGeom prst="rect">
            <a:avLst/>
          </a:prstGeom>
          <a:solidFill>
            <a:srgbClr val="7CFF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320040" y="914400"/>
            <a:ext cx="11430000" cy="438912"/>
          </a:xfrm>
          <a:prstGeom prst="rect">
            <a:avLst/>
          </a:prstGeom>
          <a:solidFill>
            <a:srgbClr val="4CA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411479" y="914400"/>
            <a:ext cx="29718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F0F23"/>
                </a:solidFill>
              </a:rPr>
              <a:t>Aspect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11880" y="914400"/>
            <a:ext cx="41605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F0F23"/>
                </a:solidFill>
              </a:rPr>
              <a:t>Inheritance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01000" y="914400"/>
            <a:ext cx="4023359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F0F23"/>
                </a:solidFill>
              </a:rPr>
              <a:t>Polymorphism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0040" y="1417320"/>
            <a:ext cx="3108960" cy="603504"/>
          </a:xfrm>
          <a:prstGeom prst="rect">
            <a:avLst/>
          </a:prstGeom>
          <a:solidFill>
            <a:srgbClr val="1A3A5C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11479" y="1453896"/>
            <a:ext cx="29718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D700"/>
                </a:solidFill>
              </a:rPr>
              <a:t>Definition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20440" y="1417320"/>
            <a:ext cx="4297680" cy="603504"/>
          </a:xfrm>
          <a:prstGeom prst="rect">
            <a:avLst/>
          </a:prstGeom>
          <a:solidFill>
            <a:srgbClr val="1A3A5C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3611880" y="1453896"/>
            <a:ext cx="416052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</a:rPr>
              <a:t>Mechanism for a class to acquire
properties of another class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909560" y="1417320"/>
            <a:ext cx="4160520" cy="603504"/>
          </a:xfrm>
          <a:prstGeom prst="rect">
            <a:avLst/>
          </a:prstGeom>
          <a:solidFill>
            <a:srgbClr val="1A3A5C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8001000" y="1453896"/>
            <a:ext cx="4023359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</a:rPr>
              <a:t>Ability of an object to take
many forms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20040" y="2039112"/>
            <a:ext cx="3108960" cy="603504"/>
          </a:xfrm>
          <a:prstGeom prst="rect">
            <a:avLst/>
          </a:prstGeom>
          <a:solidFill>
            <a:srgbClr val="0D3B2E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411479" y="2075688"/>
            <a:ext cx="29718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D700"/>
                </a:solidFill>
              </a:rPr>
              <a:t>Purpose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520440" y="2039112"/>
            <a:ext cx="4297680" cy="603504"/>
          </a:xfrm>
          <a:prstGeom prst="rect">
            <a:avLst/>
          </a:prstGeom>
          <a:solidFill>
            <a:srgbClr val="0D3B2E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3611880" y="2075688"/>
            <a:ext cx="416052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</a:rPr>
              <a:t>Code reuse &amp; class hierarchy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909560" y="2039112"/>
            <a:ext cx="4160520" cy="603504"/>
          </a:xfrm>
          <a:prstGeom prst="rect">
            <a:avLst/>
          </a:prstGeom>
          <a:solidFill>
            <a:srgbClr val="0D3B2E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8001000" y="2075688"/>
            <a:ext cx="4023359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</a:rPr>
              <a:t>Flexible &amp; interchangeable
interfaces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0040" y="2660904"/>
            <a:ext cx="3108960" cy="603504"/>
          </a:xfrm>
          <a:prstGeom prst="rect">
            <a:avLst/>
          </a:prstGeom>
          <a:solidFill>
            <a:srgbClr val="1A3A5C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411479" y="2697480"/>
            <a:ext cx="29718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D700"/>
                </a:solidFill>
              </a:rPr>
              <a:t>Relationship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520440" y="2660904"/>
            <a:ext cx="4297680" cy="603504"/>
          </a:xfrm>
          <a:prstGeom prst="rect">
            <a:avLst/>
          </a:prstGeom>
          <a:solidFill>
            <a:srgbClr val="1A3A5C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3611880" y="2697480"/>
            <a:ext cx="416052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</a:rPr>
              <a:t>Parent–Child (is-a)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909560" y="2660904"/>
            <a:ext cx="4160520" cy="603504"/>
          </a:xfrm>
          <a:prstGeom prst="rect">
            <a:avLst/>
          </a:prstGeom>
          <a:solidFill>
            <a:srgbClr val="1A3A5C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8001000" y="2697480"/>
            <a:ext cx="4023359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</a:rPr>
              <a:t>Same interface, different
behaviours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20040" y="3282696"/>
            <a:ext cx="3108960" cy="603504"/>
          </a:xfrm>
          <a:prstGeom prst="rect">
            <a:avLst/>
          </a:prstGeom>
          <a:solidFill>
            <a:srgbClr val="0D3B2E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411479" y="3319272"/>
            <a:ext cx="29718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D700"/>
                </a:solidFill>
              </a:rPr>
              <a:t>Implementation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520440" y="3282696"/>
            <a:ext cx="4297680" cy="603504"/>
          </a:xfrm>
          <a:prstGeom prst="rect">
            <a:avLst/>
          </a:prstGeom>
          <a:solidFill>
            <a:srgbClr val="0D3B2E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3611880" y="3319272"/>
            <a:ext cx="416052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</a:rPr>
              <a:t>class Child(Parent):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909560" y="3282696"/>
            <a:ext cx="4160520" cy="603504"/>
          </a:xfrm>
          <a:prstGeom prst="rect">
            <a:avLst/>
          </a:prstGeom>
          <a:solidFill>
            <a:srgbClr val="0D3B2E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8001000" y="3319272"/>
            <a:ext cx="4023359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</a:rPr>
              <a:t>Method overriding / overloading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0040" y="3904488"/>
            <a:ext cx="3108960" cy="603504"/>
          </a:xfrm>
          <a:prstGeom prst="rect">
            <a:avLst/>
          </a:prstGeom>
          <a:solidFill>
            <a:srgbClr val="1A3A5C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411479" y="3941064"/>
            <a:ext cx="29718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D700"/>
                </a:solidFill>
              </a:rPr>
              <a:t>When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520440" y="3904488"/>
            <a:ext cx="4297680" cy="603504"/>
          </a:xfrm>
          <a:prstGeom prst="rect">
            <a:avLst/>
          </a:prstGeom>
          <a:solidFill>
            <a:srgbClr val="1A3A5C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3611880" y="3941064"/>
            <a:ext cx="416052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</a:rPr>
              <a:t>Defined at class definition time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909560" y="3904488"/>
            <a:ext cx="4160520" cy="603504"/>
          </a:xfrm>
          <a:prstGeom prst="rect">
            <a:avLst/>
          </a:prstGeom>
          <a:solidFill>
            <a:srgbClr val="1A3A5C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TextBox 38"/>
          <p:cNvSpPr txBox="1"/>
          <p:nvPr/>
        </p:nvSpPr>
        <p:spPr>
          <a:xfrm>
            <a:off x="8001000" y="3941064"/>
            <a:ext cx="4023359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</a:rPr>
              <a:t>Resolved at runtime (dynamic)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20040" y="4526280"/>
            <a:ext cx="3108960" cy="603504"/>
          </a:xfrm>
          <a:prstGeom prst="rect">
            <a:avLst/>
          </a:prstGeom>
          <a:solidFill>
            <a:srgbClr val="0D3B2E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TextBox 40"/>
          <p:cNvSpPr txBox="1"/>
          <p:nvPr/>
        </p:nvSpPr>
        <p:spPr>
          <a:xfrm>
            <a:off x="411479" y="4562856"/>
            <a:ext cx="29718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D700"/>
                </a:solidFill>
              </a:rPr>
              <a:t>Example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520440" y="4526280"/>
            <a:ext cx="4297680" cy="603504"/>
          </a:xfrm>
          <a:prstGeom prst="rect">
            <a:avLst/>
          </a:prstGeom>
          <a:solidFill>
            <a:srgbClr val="0D3B2E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TextBox 42"/>
          <p:cNvSpPr txBox="1"/>
          <p:nvPr/>
        </p:nvSpPr>
        <p:spPr>
          <a:xfrm>
            <a:off x="3611880" y="4562856"/>
            <a:ext cx="416052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</a:rPr>
              <a:t>Dog inherits from Animal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909560" y="4526280"/>
            <a:ext cx="4160520" cy="603504"/>
          </a:xfrm>
          <a:prstGeom prst="rect">
            <a:avLst/>
          </a:prstGeom>
          <a:solidFill>
            <a:srgbClr val="0D3B2E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TextBox 44"/>
          <p:cNvSpPr txBox="1"/>
          <p:nvPr/>
        </p:nvSpPr>
        <p:spPr>
          <a:xfrm>
            <a:off x="8001000" y="4562856"/>
            <a:ext cx="4023359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</a:rPr>
              <a:t>dog.speak(), cat.speak()  differ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20040" y="5148072"/>
            <a:ext cx="3108960" cy="603504"/>
          </a:xfrm>
          <a:prstGeom prst="rect">
            <a:avLst/>
          </a:prstGeom>
          <a:solidFill>
            <a:srgbClr val="1A3A5C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TextBox 46"/>
          <p:cNvSpPr txBox="1"/>
          <p:nvPr/>
        </p:nvSpPr>
        <p:spPr>
          <a:xfrm>
            <a:off x="411479" y="5184648"/>
            <a:ext cx="29718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D700"/>
                </a:solidFill>
              </a:rPr>
              <a:t>Dependency</a:t>
            </a:r>
          </a:p>
        </p:txBody>
      </p:sp>
      <p:sp>
        <p:nvSpPr>
          <p:cNvPr id="48" name="Rectangle 47"/>
          <p:cNvSpPr/>
          <p:nvPr/>
        </p:nvSpPr>
        <p:spPr>
          <a:xfrm>
            <a:off x="3520440" y="5148072"/>
            <a:ext cx="4297680" cy="603504"/>
          </a:xfrm>
          <a:prstGeom prst="rect">
            <a:avLst/>
          </a:prstGeom>
          <a:solidFill>
            <a:srgbClr val="1A3A5C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TextBox 48"/>
          <p:cNvSpPr txBox="1"/>
          <p:nvPr/>
        </p:nvSpPr>
        <p:spPr>
          <a:xfrm>
            <a:off x="3611880" y="5184648"/>
            <a:ext cx="416052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</a:rPr>
              <a:t>Child depends on Parent</a:t>
            </a:r>
          </a:p>
        </p:txBody>
      </p:sp>
      <p:sp>
        <p:nvSpPr>
          <p:cNvPr id="50" name="Rectangle 49"/>
          <p:cNvSpPr/>
          <p:nvPr/>
        </p:nvSpPr>
        <p:spPr>
          <a:xfrm>
            <a:off x="7909560" y="5148072"/>
            <a:ext cx="4160520" cy="603504"/>
          </a:xfrm>
          <a:prstGeom prst="rect">
            <a:avLst/>
          </a:prstGeom>
          <a:solidFill>
            <a:srgbClr val="1A3A5C"/>
          </a:solidFill>
          <a:ln w="508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1" name="TextBox 50"/>
          <p:cNvSpPr txBox="1"/>
          <p:nvPr/>
        </p:nvSpPr>
        <p:spPr>
          <a:xfrm>
            <a:off x="8001000" y="5184648"/>
            <a:ext cx="4023359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</a:rPr>
              <a:t>Can work independently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0F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4CA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4CAFFF"/>
                </a:solidFill>
              </a:rPr>
              <a:t>Summary &amp; Key Takeaways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658368"/>
            <a:ext cx="11430000" cy="36576"/>
          </a:xfrm>
          <a:prstGeom prst="rect">
            <a:avLst/>
          </a:prstGeom>
          <a:solidFill>
            <a:srgbClr val="7CFF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365760" y="914400"/>
            <a:ext cx="5577840" cy="2606040"/>
          </a:xfrm>
          <a:prstGeom prst="rect">
            <a:avLst/>
          </a:prstGeom>
          <a:solidFill>
            <a:srgbClr val="1A3A5C"/>
          </a:solidFill>
          <a:ln w="1270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02920" y="1024128"/>
            <a:ext cx="530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7CFFD4"/>
                </a:solidFill>
              </a:rPr>
              <a:t>🔵  Inheritance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1371600"/>
            <a:ext cx="530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Inheritance lets a class reuse code from another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1700784"/>
            <a:ext cx="530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Three main types: Single, Multiple, Multilevel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2029967"/>
            <a:ext cx="530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Child class can add or override parent members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2359151"/>
            <a:ext cx="530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super() bridges child and parent methods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2688335"/>
            <a:ext cx="530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Hierarchical inheritance: one parent, many children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217920" y="914400"/>
            <a:ext cx="5577840" cy="2606040"/>
          </a:xfrm>
          <a:prstGeom prst="rect">
            <a:avLst/>
          </a:prstGeom>
          <a:solidFill>
            <a:srgbClr val="1A3A5C"/>
          </a:solidFill>
          <a:ln w="1270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355080" y="1024128"/>
            <a:ext cx="530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7CFFD4"/>
                </a:solidFill>
              </a:rPr>
              <a:t>🟢  Polymorphism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55080" y="1371600"/>
            <a:ext cx="530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Polymorphism = same interface, many behaviours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55080" y="1700784"/>
            <a:ext cx="530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Method overriding → runtime polymorphism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55080" y="2029967"/>
            <a:ext cx="530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Operator overloading → dunder methods (__add__ …)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55080" y="2359151"/>
            <a:ext cx="530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Duck typing: if it quacks like a duck → it's a duck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55080" y="2688335"/>
            <a:ext cx="530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Both concepts together → clean, scalable OOP code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65760" y="3675887"/>
            <a:ext cx="11430000" cy="2606040"/>
          </a:xfrm>
          <a:prstGeom prst="rect">
            <a:avLst/>
          </a:prstGeom>
          <a:solidFill>
            <a:srgbClr val="1A3A5C"/>
          </a:solidFill>
          <a:ln w="19050">
            <a:solidFill>
              <a:srgbClr val="7CFF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48640" y="3721608"/>
            <a:ext cx="110642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7CFFD4"/>
                </a:solidFill>
              </a:rPr>
              <a:t>🚀  Remember These!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4169663"/>
            <a:ext cx="11064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FFD700"/>
                </a:solidFill>
              </a:rPr>
              <a:t>"Inheritance is about what you ARE  (is-a relationship)."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640" y="4791455"/>
            <a:ext cx="11064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FFD700"/>
                </a:solidFill>
              </a:rPr>
              <a:t>"Polymorphism is about what you DO  (common interface, varied action)."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8640" y="5413248"/>
            <a:ext cx="11064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FFD700"/>
                </a:solidFill>
              </a:rPr>
              <a:t>"Great OOP design uses BOTH — inherit the structure, vary the behaviour."</a:t>
            </a:r>
          </a:p>
        </p:txBody>
      </p:sp>
      <p:sp>
        <p:nvSpPr>
          <p:cNvPr id="24" name="Rectangle 23"/>
          <p:cNvSpPr/>
          <p:nvPr/>
        </p:nvSpPr>
        <p:spPr>
          <a:xfrm>
            <a:off x="0" y="6675120"/>
            <a:ext cx="12188952" cy="182880"/>
          </a:xfrm>
          <a:prstGeom prst="rect">
            <a:avLst/>
          </a:prstGeom>
          <a:solidFill>
            <a:srgbClr val="4CA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0" y="6675120"/>
            <a:ext cx="1218895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0F0F23"/>
                </a:solidFill>
              </a:rPr>
              <a:t>Python OOP  |  Inheritance &amp; Polymorphism  |  Lecture Notes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0F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4CA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4CAFFF"/>
                </a:solidFill>
              </a:rPr>
              <a:t>Agenda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713232"/>
            <a:ext cx="11430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7CFFD4"/>
                </a:solidFill>
              </a:rPr>
              <a:t>What we'll cover today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658368"/>
            <a:ext cx="11430000" cy="36576"/>
          </a:xfrm>
          <a:prstGeom prst="rect">
            <a:avLst/>
          </a:prstGeom>
          <a:solidFill>
            <a:srgbClr val="7CFF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457200" y="1005840"/>
            <a:ext cx="11247120" cy="502920"/>
          </a:xfrm>
          <a:prstGeom prst="rect">
            <a:avLst/>
          </a:prstGeom>
          <a:solidFill>
            <a:srgbClr val="1A3A5C"/>
          </a:solidFill>
          <a:ln w="1016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85800" y="1051560"/>
            <a:ext cx="10972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1.  What is Inheritance?  —  Definition &amp; Advantages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591056"/>
            <a:ext cx="11247120" cy="502920"/>
          </a:xfrm>
          <a:prstGeom prst="rect">
            <a:avLst/>
          </a:prstGeom>
          <a:solidFill>
            <a:srgbClr val="1A3A5C"/>
          </a:solidFill>
          <a:ln w="1016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85800" y="1636776"/>
            <a:ext cx="10972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2.  Real-World Analogy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2176272"/>
            <a:ext cx="11247120" cy="502920"/>
          </a:xfrm>
          <a:prstGeom prst="rect">
            <a:avLst/>
          </a:prstGeom>
          <a:solidFill>
            <a:srgbClr val="1A3A5C"/>
          </a:solidFill>
          <a:ln w="1016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85800" y="2221991"/>
            <a:ext cx="10972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3.  Types of Inheritance  (Single · Multiple · Multilevel)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2761488"/>
            <a:ext cx="11247120" cy="502920"/>
          </a:xfrm>
          <a:prstGeom prst="rect">
            <a:avLst/>
          </a:prstGeom>
          <a:solidFill>
            <a:srgbClr val="1A3A5C"/>
          </a:solidFill>
          <a:ln w="1016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85800" y="2807208"/>
            <a:ext cx="10972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4.  Python Code Examples for Each Type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3346704"/>
            <a:ext cx="11247120" cy="502920"/>
          </a:xfrm>
          <a:prstGeom prst="rect">
            <a:avLst/>
          </a:prstGeom>
          <a:solidFill>
            <a:srgbClr val="1A3A5C"/>
          </a:solidFill>
          <a:ln w="1016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685800" y="3392424"/>
            <a:ext cx="10972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5.  What is Polymorphism?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3931920"/>
            <a:ext cx="11247120" cy="502920"/>
          </a:xfrm>
          <a:prstGeom prst="rect">
            <a:avLst/>
          </a:prstGeom>
          <a:solidFill>
            <a:srgbClr val="1A3A5C"/>
          </a:solidFill>
          <a:ln w="1016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685800" y="3977640"/>
            <a:ext cx="10972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6.  Method Overriding &amp; Operator Overloading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7200" y="4517136"/>
            <a:ext cx="11247120" cy="502920"/>
          </a:xfrm>
          <a:prstGeom prst="rect">
            <a:avLst/>
          </a:prstGeom>
          <a:solidFill>
            <a:srgbClr val="1A3A5C"/>
          </a:solidFill>
          <a:ln w="1016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685800" y="4562855"/>
            <a:ext cx="10972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7.  Polymorphism Code Examples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7200" y="5102352"/>
            <a:ext cx="11247120" cy="502920"/>
          </a:xfrm>
          <a:prstGeom prst="rect">
            <a:avLst/>
          </a:prstGeom>
          <a:solidFill>
            <a:srgbClr val="1A3A5C"/>
          </a:solidFill>
          <a:ln w="1016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85800" y="5148072"/>
            <a:ext cx="10972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8.  Inheritance Hierarchy Diagrams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57200" y="5687568"/>
            <a:ext cx="11247120" cy="502920"/>
          </a:xfrm>
          <a:prstGeom prst="rect">
            <a:avLst/>
          </a:prstGeom>
          <a:solidFill>
            <a:srgbClr val="1A3A5C"/>
          </a:solidFill>
          <a:ln w="1016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685800" y="5733288"/>
            <a:ext cx="10972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9.  Key Differences: Inheritance vs Polymorphism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0F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4CA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4CAFFF"/>
                </a:solidFill>
              </a:rPr>
              <a:t>Inheritance — Definition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713232"/>
            <a:ext cx="11430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7CFFD4"/>
                </a:solidFill>
              </a:rPr>
              <a:t>The cornerstone of OOP reuse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658368"/>
            <a:ext cx="11430000" cy="36576"/>
          </a:xfrm>
          <a:prstGeom prst="rect">
            <a:avLst/>
          </a:prstGeom>
          <a:solidFill>
            <a:srgbClr val="7CFF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365760" y="989350"/>
            <a:ext cx="11430000" cy="1051560"/>
          </a:xfrm>
          <a:prstGeom prst="rect">
            <a:avLst/>
          </a:prstGeom>
          <a:solidFill>
            <a:srgbClr val="1A3A5C"/>
          </a:solidFill>
          <a:ln w="1270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443710" y="1140000"/>
            <a:ext cx="1106424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 dirty="0">
                <a:solidFill>
                  <a:srgbClr val="FFFFFF"/>
                </a:solidFill>
              </a:rPr>
              <a:t>Inheritance is a mechanism by which one class (child / subclass) acquires the properties and </a:t>
            </a:r>
            <a:r>
              <a:rPr sz="1500" b="0" i="0" dirty="0" err="1">
                <a:solidFill>
                  <a:srgbClr val="FFFFFF"/>
                </a:solidFill>
              </a:rPr>
              <a:t>behaviours</a:t>
            </a:r>
            <a:r>
              <a:rPr sz="1500" b="0" i="0" dirty="0">
                <a:solidFill>
                  <a:srgbClr val="FFFFFF"/>
                </a:solidFill>
              </a:rPr>
              <a:t> of another class (parent / superclass), enabling code reuse and the creation of hierarchical relationships between classes.</a:t>
            </a:r>
          </a:p>
        </p:txBody>
      </p:sp>
      <p:sp>
        <p:nvSpPr>
          <p:cNvPr id="8" name="Rectangle 7"/>
          <p:cNvSpPr/>
          <p:nvPr/>
        </p:nvSpPr>
        <p:spPr>
          <a:xfrm>
            <a:off x="365760" y="2084831"/>
            <a:ext cx="11430000" cy="2148840"/>
          </a:xfrm>
          <a:prstGeom prst="rect">
            <a:avLst/>
          </a:prstGeom>
          <a:solidFill>
            <a:srgbClr val="1A3A5C"/>
          </a:solidFill>
          <a:ln w="1270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502920" y="2194560"/>
            <a:ext cx="111556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7CFFD4"/>
                </a:solidFill>
              </a:rPr>
              <a:t>Key Concepts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2542032"/>
            <a:ext cx="111556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Parent class  (Base / Super class)  —  the class being inherited from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2871215"/>
            <a:ext cx="111556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Child class   (Derived / Sub class) —  the class that inherits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" y="3200399"/>
            <a:ext cx="111556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Syntax:  class Child(Parent):  ...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2920" y="3529583"/>
            <a:ext cx="111556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Child inherits all attributes &amp; methods of the parent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3858768"/>
            <a:ext cx="111556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Child can add new members or override existing ones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" y="4343400"/>
            <a:ext cx="11430000" cy="2240280"/>
          </a:xfrm>
          <a:prstGeom prst="rect">
            <a:avLst/>
          </a:prstGeom>
          <a:solidFill>
            <a:srgbClr val="1E1E3A"/>
          </a:solidFill>
          <a:ln w="12700">
            <a:solidFill>
              <a:srgbClr val="7CFF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457200" y="4389120"/>
            <a:ext cx="11247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7CFFD4"/>
                </a:solidFill>
              </a:rPr>
              <a:t>▶  Quick Example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2920" y="4690872"/>
            <a:ext cx="11155680" cy="18470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class Animal:              # Parent class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def speak(self):  return 'Some sound'</a:t>
            </a:r>
          </a:p>
          <a:p>
            <a:pPr algn="l"/>
            <a:endParaRPr sz="1150">
              <a:solidFill>
                <a:srgbClr val="A8FF78"/>
              </a:solidFill>
              <a:latin typeface="Courier New"/>
            </a:endParaRP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class Dog(Animal):         # Child class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pass                   # inherits speak()</a:t>
            </a:r>
          </a:p>
          <a:p>
            <a:pPr algn="l"/>
            <a:endParaRPr sz="1150">
              <a:solidFill>
                <a:srgbClr val="A8FF78"/>
              </a:solidFill>
              <a:latin typeface="Courier New"/>
            </a:endParaRP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d = Dog()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print(d.speak())           # → 'Some sound'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0F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4CA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4CAFFF"/>
                </a:solidFill>
              </a:rPr>
              <a:t>Advantages &amp; Real-World Example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658368"/>
            <a:ext cx="11430000" cy="36576"/>
          </a:xfrm>
          <a:prstGeom prst="rect">
            <a:avLst/>
          </a:prstGeom>
          <a:solidFill>
            <a:srgbClr val="7CFF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365760" y="914400"/>
            <a:ext cx="5486400" cy="2651760"/>
          </a:xfrm>
          <a:prstGeom prst="rect">
            <a:avLst/>
          </a:prstGeom>
          <a:solidFill>
            <a:srgbClr val="1A3A5C"/>
          </a:solidFill>
          <a:ln w="1270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02920" y="1024128"/>
            <a:ext cx="5212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7CFFD4"/>
                </a:solidFill>
              </a:rPr>
              <a:t>✅  Advantages of Inheritance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1371600"/>
            <a:ext cx="5212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Code Reusability — write once, use in many subclasses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1700784"/>
            <a:ext cx="5212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Extensibility   — extend existing classes without modifying them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2029967"/>
            <a:ext cx="5212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Maintainability — fix a bug in parent → fixed everywhere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2359151"/>
            <a:ext cx="5212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Logical Structure — models real-world 'is-a' relationships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2688335"/>
            <a:ext cx="5212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Reduces Redundancy — no copy-pasting of common logic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26480" y="914400"/>
            <a:ext cx="5669280" cy="2651760"/>
          </a:xfrm>
          <a:prstGeom prst="rect">
            <a:avLst/>
          </a:prstGeom>
          <a:solidFill>
            <a:srgbClr val="0D3B2E"/>
          </a:solidFill>
          <a:ln w="12700">
            <a:solidFill>
              <a:srgbClr val="7CFF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309360" y="960120"/>
            <a:ext cx="5303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7CFFD4"/>
                </a:solidFill>
              </a:rPr>
              <a:t>🌍  Real-World Example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09360" y="1417320"/>
            <a:ext cx="5303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FFFFF"/>
                </a:solidFill>
              </a:rPr>
              <a:t>Vehicle  (parent)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09360" y="1691640"/>
            <a:ext cx="5303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1">
                <a:solidFill>
                  <a:srgbClr val="FFFFFF"/>
                </a:solidFill>
              </a:rPr>
              <a:t>  ├── Car     → has engine, 4 wheels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1965960"/>
            <a:ext cx="5303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1">
                <a:solidFill>
                  <a:srgbClr val="FFFFFF"/>
                </a:solidFill>
              </a:rPr>
              <a:t>  ├── Truck   → has engine, cargo bed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09360" y="2240279"/>
            <a:ext cx="5303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1">
                <a:solidFill>
                  <a:srgbClr val="FFFFFF"/>
                </a:solidFill>
              </a:rPr>
              <a:t>  └── Bike    → has engine, 2 wheels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09360" y="2514599"/>
            <a:ext cx="5303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6309360" y="2788919"/>
            <a:ext cx="5303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FFFFF"/>
                </a:solidFill>
              </a:rPr>
              <a:t>All share:  start(), stop(), fuel_type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09360" y="3063239"/>
            <a:ext cx="5303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FFFFF"/>
                </a:solidFill>
              </a:rPr>
              <a:t>Each adds its own unique behaviour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65760" y="3703320"/>
            <a:ext cx="11430000" cy="2880360"/>
          </a:xfrm>
          <a:prstGeom prst="rect">
            <a:avLst/>
          </a:prstGeom>
          <a:solidFill>
            <a:srgbClr val="1E1E3A"/>
          </a:solidFill>
          <a:ln w="12700">
            <a:solidFill>
              <a:srgbClr val="7CFF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457200" y="3749039"/>
            <a:ext cx="11247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7CFFD4"/>
                </a:solidFill>
              </a:rPr>
              <a:t>▶  Vehicle Hierarchy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02920" y="4050791"/>
            <a:ext cx="11155680" cy="2487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class Vehicle: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def __init__(self, brand):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    self.brand = brand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def start(self): print(f'{self.brand} started')</a:t>
            </a:r>
          </a:p>
          <a:p>
            <a:pPr algn="l"/>
            <a:endParaRPr sz="1150">
              <a:solidFill>
                <a:srgbClr val="A8FF78"/>
              </a:solidFill>
              <a:latin typeface="Courier New"/>
            </a:endParaRP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class Car(Vehicle):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def honk(self): print('Beep beep!')</a:t>
            </a:r>
          </a:p>
          <a:p>
            <a:pPr algn="l"/>
            <a:endParaRPr sz="1150">
              <a:solidFill>
                <a:srgbClr val="A8FF78"/>
              </a:solidFill>
              <a:latin typeface="Courier New"/>
            </a:endParaRP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class Truck(Vehicle):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def load(self): print('Loading cargo...')</a:t>
            </a:r>
          </a:p>
          <a:p>
            <a:pPr algn="l"/>
            <a:endParaRPr sz="1150">
              <a:solidFill>
                <a:srgbClr val="A8FF78"/>
              </a:solidFill>
              <a:latin typeface="Courier New"/>
            </a:endParaRP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c = Car('Toyota');  c.start();  c.honk()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0F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4CA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4CAFFF"/>
                </a:solidFill>
              </a:rPr>
              <a:t>Types of Inheritance in Python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658368"/>
            <a:ext cx="11430000" cy="36576"/>
          </a:xfrm>
          <a:prstGeom prst="rect">
            <a:avLst/>
          </a:prstGeom>
          <a:solidFill>
            <a:srgbClr val="7CFF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320040" y="960120"/>
            <a:ext cx="3246120" cy="411480"/>
          </a:xfrm>
          <a:prstGeom prst="rect">
            <a:avLst/>
          </a:prstGeom>
          <a:solidFill>
            <a:srgbClr val="4CA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11479" y="960120"/>
            <a:ext cx="31089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0F0F23"/>
                </a:solidFill>
              </a:rPr>
              <a:t>Type</a:t>
            </a:r>
          </a:p>
        </p:txBody>
      </p:sp>
      <p:sp>
        <p:nvSpPr>
          <p:cNvPr id="7" name="Rectangle 6"/>
          <p:cNvSpPr/>
          <p:nvPr/>
        </p:nvSpPr>
        <p:spPr>
          <a:xfrm>
            <a:off x="3703320" y="960120"/>
            <a:ext cx="3246120" cy="411480"/>
          </a:xfrm>
          <a:prstGeom prst="rect">
            <a:avLst/>
          </a:prstGeom>
          <a:solidFill>
            <a:srgbClr val="4CA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3794759" y="960120"/>
            <a:ext cx="31089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0F0F23"/>
                </a:solidFill>
              </a:rPr>
              <a:t>Description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7406640" y="960120"/>
            <a:ext cx="3246120" cy="411480"/>
          </a:xfrm>
          <a:prstGeom prst="rect">
            <a:avLst/>
          </a:prstGeom>
          <a:solidFill>
            <a:srgbClr val="4CA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7498079" y="960120"/>
            <a:ext cx="31089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0F0F23"/>
                </a:solidFill>
              </a:rPr>
              <a:t>Syntax Hint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0040" y="1444752"/>
            <a:ext cx="3246120" cy="566928"/>
          </a:xfrm>
          <a:prstGeom prst="rect">
            <a:avLst/>
          </a:prstGeom>
          <a:solidFill>
            <a:srgbClr val="1A3A5C"/>
          </a:solidFill>
          <a:ln w="63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411479" y="1490472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D700"/>
                </a:solidFill>
              </a:rPr>
              <a:t>Single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703320" y="1444752"/>
            <a:ext cx="3246120" cy="566928"/>
          </a:xfrm>
          <a:prstGeom prst="rect">
            <a:avLst/>
          </a:prstGeom>
          <a:solidFill>
            <a:srgbClr val="1A3A5C"/>
          </a:solidFill>
          <a:ln w="63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794759" y="1490472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One parent → one child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406640" y="1444752"/>
            <a:ext cx="3246120" cy="566928"/>
          </a:xfrm>
          <a:prstGeom prst="rect">
            <a:avLst/>
          </a:prstGeom>
          <a:solidFill>
            <a:srgbClr val="1A3A5C"/>
          </a:solidFill>
          <a:ln w="63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498079" y="1490472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A8FF78"/>
                </a:solidFill>
              </a:rPr>
              <a:t>class B(A)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20040" y="2103120"/>
            <a:ext cx="3246120" cy="566928"/>
          </a:xfrm>
          <a:prstGeom prst="rect">
            <a:avLst/>
          </a:prstGeom>
          <a:solidFill>
            <a:srgbClr val="0D3B2E"/>
          </a:solidFill>
          <a:ln w="63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411479" y="2148839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D700"/>
                </a:solidFill>
              </a:rPr>
              <a:t>Multiple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703320" y="2103120"/>
            <a:ext cx="3246120" cy="566928"/>
          </a:xfrm>
          <a:prstGeom prst="rect">
            <a:avLst/>
          </a:prstGeom>
          <a:solidFill>
            <a:srgbClr val="0D3B2E"/>
          </a:solidFill>
          <a:ln w="63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3794759" y="2148839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Many parents → one child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406640" y="2103120"/>
            <a:ext cx="3246120" cy="566928"/>
          </a:xfrm>
          <a:prstGeom prst="rect">
            <a:avLst/>
          </a:prstGeom>
          <a:solidFill>
            <a:srgbClr val="0D3B2E"/>
          </a:solidFill>
          <a:ln w="63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7498079" y="2148839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A8FF78"/>
                </a:solidFill>
              </a:rPr>
              <a:t>class C(A, B)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20040" y="2761488"/>
            <a:ext cx="3246120" cy="566928"/>
          </a:xfrm>
          <a:prstGeom prst="rect">
            <a:avLst/>
          </a:prstGeom>
          <a:solidFill>
            <a:srgbClr val="1A3A5C"/>
          </a:solidFill>
          <a:ln w="63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411479" y="2807208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D700"/>
                </a:solidFill>
              </a:rPr>
              <a:t>Multilevel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703320" y="2761488"/>
            <a:ext cx="3246120" cy="566928"/>
          </a:xfrm>
          <a:prstGeom prst="rect">
            <a:avLst/>
          </a:prstGeom>
          <a:solidFill>
            <a:srgbClr val="1A3A5C"/>
          </a:solidFill>
          <a:ln w="63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3794759" y="2807208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Chain: A → B → C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406640" y="2761488"/>
            <a:ext cx="3246120" cy="566928"/>
          </a:xfrm>
          <a:prstGeom prst="rect">
            <a:avLst/>
          </a:prstGeom>
          <a:solidFill>
            <a:srgbClr val="1A3A5C"/>
          </a:solidFill>
          <a:ln w="63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7498079" y="2807208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A8FF78"/>
                </a:solidFill>
              </a:rPr>
              <a:t>class C(B(A))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20040" y="3419856"/>
            <a:ext cx="3246120" cy="566928"/>
          </a:xfrm>
          <a:prstGeom prst="rect">
            <a:avLst/>
          </a:prstGeom>
          <a:solidFill>
            <a:srgbClr val="0D3B2E"/>
          </a:solidFill>
          <a:ln w="63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411479" y="3465576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D700"/>
                </a:solidFill>
              </a:rPr>
              <a:t>Hierarchical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703320" y="3419856"/>
            <a:ext cx="3246120" cy="566928"/>
          </a:xfrm>
          <a:prstGeom prst="rect">
            <a:avLst/>
          </a:prstGeom>
          <a:solidFill>
            <a:srgbClr val="0D3B2E"/>
          </a:solidFill>
          <a:ln w="63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3794759" y="3465576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One parent → many children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406640" y="3419856"/>
            <a:ext cx="3246120" cy="566928"/>
          </a:xfrm>
          <a:prstGeom prst="rect">
            <a:avLst/>
          </a:prstGeom>
          <a:solidFill>
            <a:srgbClr val="0D3B2E"/>
          </a:solidFill>
          <a:ln w="63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7498079" y="3465576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A8FF78"/>
                </a:solidFill>
              </a:rPr>
              <a:t>class B(A), C(A)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20040" y="4078224"/>
            <a:ext cx="3246120" cy="566928"/>
          </a:xfrm>
          <a:prstGeom prst="rect">
            <a:avLst/>
          </a:prstGeom>
          <a:solidFill>
            <a:srgbClr val="1A3A5C"/>
          </a:solidFill>
          <a:ln w="63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411479" y="4123944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D700"/>
                </a:solidFill>
              </a:rPr>
              <a:t>Hybrid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703320" y="4078224"/>
            <a:ext cx="3246120" cy="566928"/>
          </a:xfrm>
          <a:prstGeom prst="rect">
            <a:avLst/>
          </a:prstGeom>
          <a:solidFill>
            <a:srgbClr val="1A3A5C"/>
          </a:solidFill>
          <a:ln w="63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3794759" y="4123944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Combination of above types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406640" y="4078224"/>
            <a:ext cx="3246120" cy="566928"/>
          </a:xfrm>
          <a:prstGeom prst="rect">
            <a:avLst/>
          </a:prstGeom>
          <a:solidFill>
            <a:srgbClr val="1A3A5C"/>
          </a:solidFill>
          <a:ln w="63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TextBox 39"/>
          <p:cNvSpPr txBox="1"/>
          <p:nvPr/>
        </p:nvSpPr>
        <p:spPr>
          <a:xfrm>
            <a:off x="7498079" y="4123944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A8FF78"/>
                </a:solidFill>
              </a:rPr>
              <a:t>Mix of all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65760" y="4828032"/>
            <a:ext cx="11430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FFD700"/>
                </a:solidFill>
              </a:rPr>
              <a:t>★  Python focuses on Single, Multiple, and Multilevel in most curricula.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0F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4CA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4CAFFF"/>
                </a:solidFill>
              </a:rPr>
              <a:t>Single Inheritance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713232"/>
            <a:ext cx="11430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7CFFD4"/>
                </a:solidFill>
              </a:rPr>
              <a:t>One parent class → one child class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658368"/>
            <a:ext cx="11430000" cy="36576"/>
          </a:xfrm>
          <a:prstGeom prst="rect">
            <a:avLst/>
          </a:prstGeom>
          <a:solidFill>
            <a:srgbClr val="7CFF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365760" y="914400"/>
            <a:ext cx="5120640" cy="1508760"/>
          </a:xfrm>
          <a:prstGeom prst="rect">
            <a:avLst/>
          </a:prstGeom>
          <a:solidFill>
            <a:srgbClr val="1A3A5C"/>
          </a:solidFill>
          <a:ln w="1270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02920" y="1024128"/>
            <a:ext cx="484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7CFFD4"/>
                </a:solidFill>
              </a:rPr>
              <a:t>📌  Concept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1371600"/>
            <a:ext cx="484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Simplest form of inheritance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1700784"/>
            <a:ext cx="484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Child class inherits from exactly one parent class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2029967"/>
            <a:ext cx="484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Promotes basic code reuse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223760" y="960120"/>
            <a:ext cx="2926080" cy="420624"/>
          </a:xfrm>
          <a:prstGeom prst="rect">
            <a:avLst/>
          </a:prstGeom>
          <a:solidFill>
            <a:srgbClr val="1A3A5C"/>
          </a:solidFill>
          <a:ln w="190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7223760" y="960120"/>
            <a:ext cx="292608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Animal  (Parent)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8686800" y="1380744"/>
            <a:ext cx="0" cy="402336"/>
          </a:xfrm>
          <a:prstGeom prst="line">
            <a:avLst/>
          </a:prstGeom>
          <a:ln w="25400">
            <a:solidFill>
              <a:srgbClr val="4CA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223760" y="1783080"/>
            <a:ext cx="2926080" cy="420624"/>
          </a:xfrm>
          <a:prstGeom prst="rect">
            <a:avLst/>
          </a:prstGeom>
          <a:solidFill>
            <a:srgbClr val="0D3B2E"/>
          </a:solidFill>
          <a:ln w="190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7223760" y="1783080"/>
            <a:ext cx="292608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Dog  (Child)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0" y="233172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CCCCCC"/>
                </a:solidFill>
              </a:rPr>
              <a:t>Single Inheritance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65760" y="2542032"/>
            <a:ext cx="11430000" cy="4041648"/>
          </a:xfrm>
          <a:prstGeom prst="rect">
            <a:avLst/>
          </a:prstGeom>
          <a:solidFill>
            <a:srgbClr val="1E1E3A"/>
          </a:solidFill>
          <a:ln w="12700">
            <a:solidFill>
              <a:srgbClr val="7CFF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457200" y="2587751"/>
            <a:ext cx="11247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7CFFD4"/>
                </a:solidFill>
              </a:rPr>
              <a:t>▶  Code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2920" y="2889503"/>
            <a:ext cx="11155680" cy="36484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# Single Inheritance Example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class Animal: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def __init__(self, name):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    self.name = name</a:t>
            </a:r>
          </a:p>
          <a:p>
            <a:pPr algn="l"/>
            <a:endParaRPr sz="1150">
              <a:solidFill>
                <a:srgbClr val="A8FF78"/>
              </a:solidFill>
              <a:latin typeface="Courier New"/>
            </a:endParaRP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def eat(self):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    print(f'{self.name} is eating.')</a:t>
            </a:r>
          </a:p>
          <a:p>
            <a:pPr algn="l"/>
            <a:endParaRPr sz="1150">
              <a:solidFill>
                <a:srgbClr val="A8FF78"/>
              </a:solidFill>
              <a:latin typeface="Courier New"/>
            </a:endParaRP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class Dog(Animal):        # Dog inherits Animal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def bark(self):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    print(f'{self.name} says: Woof!')</a:t>
            </a:r>
          </a:p>
          <a:p>
            <a:pPr algn="l"/>
            <a:endParaRPr sz="1150">
              <a:solidFill>
                <a:srgbClr val="A8FF78"/>
              </a:solidFill>
              <a:latin typeface="Courier New"/>
            </a:endParaRP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# Usage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dog = Dog('Buddy')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dog.eat()    # → Buddy is eating.   (inherited)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dog.bark()   # → Buddy says: Woof!  (own method)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0F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4CA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4CAFFF"/>
                </a:solidFill>
              </a:rPr>
              <a:t>Multiple Inheritance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713232"/>
            <a:ext cx="11430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7CFFD4"/>
                </a:solidFill>
              </a:rPr>
              <a:t>Child inherits from two or more parent classes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658368"/>
            <a:ext cx="11430000" cy="36576"/>
          </a:xfrm>
          <a:prstGeom prst="rect">
            <a:avLst/>
          </a:prstGeom>
          <a:solidFill>
            <a:srgbClr val="7CFF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365760" y="914400"/>
            <a:ext cx="5120640" cy="1737360"/>
          </a:xfrm>
          <a:prstGeom prst="rect">
            <a:avLst/>
          </a:prstGeom>
          <a:solidFill>
            <a:srgbClr val="1A3A5C"/>
          </a:solidFill>
          <a:ln w="1270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02920" y="1024128"/>
            <a:ext cx="484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7CFFD4"/>
                </a:solidFill>
              </a:rPr>
              <a:t>📌  Concept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1371600"/>
            <a:ext cx="484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Child class has more than one parent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1700784"/>
            <a:ext cx="484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Inherits attributes &amp; methods from all parents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2029967"/>
            <a:ext cx="484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Python uses MRO (Method Resolution Order) — C3 linearisation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2359151"/>
            <a:ext cx="484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Use  ClassName.__mro__  to inspect the order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040880" y="960120"/>
            <a:ext cx="2011680" cy="384048"/>
          </a:xfrm>
          <a:prstGeom prst="rect">
            <a:avLst/>
          </a:prstGeom>
          <a:solidFill>
            <a:srgbClr val="1A3A5C"/>
          </a:solidFill>
          <a:ln w="190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7040880" y="960120"/>
            <a:ext cx="20116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Father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326880" y="960120"/>
            <a:ext cx="2011680" cy="384048"/>
          </a:xfrm>
          <a:prstGeom prst="rect">
            <a:avLst/>
          </a:prstGeom>
          <a:solidFill>
            <a:srgbClr val="1A3A5C"/>
          </a:solidFill>
          <a:ln w="190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9326880" y="960120"/>
            <a:ext cx="20116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Mother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8046720" y="1344168"/>
            <a:ext cx="0" cy="402336"/>
          </a:xfrm>
          <a:prstGeom prst="line">
            <a:avLst/>
          </a:prstGeom>
          <a:ln w="25400">
            <a:solidFill>
              <a:srgbClr val="4CA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10332720" y="1344168"/>
            <a:ext cx="0" cy="402336"/>
          </a:xfrm>
          <a:prstGeom prst="line">
            <a:avLst/>
          </a:prstGeom>
          <a:ln w="25400">
            <a:solidFill>
              <a:srgbClr val="4CA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8183880" y="1746504"/>
            <a:ext cx="2011680" cy="384048"/>
          </a:xfrm>
          <a:prstGeom prst="rect">
            <a:avLst/>
          </a:prstGeom>
          <a:solidFill>
            <a:srgbClr val="0D3B2E"/>
          </a:solidFill>
          <a:ln w="190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8183880" y="1746504"/>
            <a:ext cx="20116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Child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89520" y="224028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CCCCCC"/>
                </a:solidFill>
              </a:rPr>
              <a:t>Multiple Inheritance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65760" y="2743200"/>
            <a:ext cx="11430000" cy="3840480"/>
          </a:xfrm>
          <a:prstGeom prst="rect">
            <a:avLst/>
          </a:prstGeom>
          <a:solidFill>
            <a:srgbClr val="1E1E3A"/>
          </a:solidFill>
          <a:ln w="12700">
            <a:solidFill>
              <a:srgbClr val="7CFF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457200" y="2788920"/>
            <a:ext cx="11247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7CFFD4"/>
                </a:solidFill>
              </a:rPr>
              <a:t>▶  Code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02920" y="3090672"/>
            <a:ext cx="11155680" cy="34472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# Multiple Inheritance Example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class Father: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def gardening(self):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    print('Father: I love gardening.')</a:t>
            </a:r>
          </a:p>
          <a:p>
            <a:pPr algn="l"/>
            <a:endParaRPr sz="1150">
              <a:solidFill>
                <a:srgbClr val="A8FF78"/>
              </a:solidFill>
              <a:latin typeface="Courier New"/>
            </a:endParaRP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class Mother: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def cooking(self):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    print('Mother: I love cooking.')</a:t>
            </a:r>
          </a:p>
          <a:p>
            <a:pPr algn="l"/>
            <a:endParaRPr sz="1150">
              <a:solidFill>
                <a:srgbClr val="A8FF78"/>
              </a:solidFill>
              <a:latin typeface="Courier New"/>
            </a:endParaRP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class Child(Father, Mother):   # two parents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def gaming(self):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    print('Child: I love gaming.')</a:t>
            </a:r>
          </a:p>
          <a:p>
            <a:pPr algn="l"/>
            <a:endParaRPr sz="1150">
              <a:solidFill>
                <a:srgbClr val="A8FF78"/>
              </a:solidFill>
              <a:latin typeface="Courier New"/>
            </a:endParaRP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c = Child()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c.gardening()   # → Father: I love gardening.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c.cooking()     # → Mother: I love cooking.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c.gaming()      # → Child: I love gaming.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print(Child.__mro__)   # shows resolution order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0F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4CA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4CAFFF"/>
                </a:solidFill>
              </a:rPr>
              <a:t>Multilevel Inheritance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713232"/>
            <a:ext cx="11430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7CFFD4"/>
                </a:solidFill>
              </a:rPr>
              <a:t>Chain of inheritance across multiple levels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658368"/>
            <a:ext cx="11430000" cy="36576"/>
          </a:xfrm>
          <a:prstGeom prst="rect">
            <a:avLst/>
          </a:prstGeom>
          <a:solidFill>
            <a:srgbClr val="7CFF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365760" y="914400"/>
            <a:ext cx="5120640" cy="1508760"/>
          </a:xfrm>
          <a:prstGeom prst="rect">
            <a:avLst/>
          </a:prstGeom>
          <a:solidFill>
            <a:srgbClr val="1A3A5C"/>
          </a:solidFill>
          <a:ln w="1270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02920" y="1024128"/>
            <a:ext cx="484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7CFFD4"/>
                </a:solidFill>
              </a:rPr>
              <a:t>📌  Concept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1371600"/>
            <a:ext cx="484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Class B inherits from A;  Class C inherits from 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1700784"/>
            <a:ext cx="484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C indirectly inherits all members of A through B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2029967"/>
            <a:ext cx="484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Models grandfather → father → child relationships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178040" y="960120"/>
            <a:ext cx="3017520" cy="384048"/>
          </a:xfrm>
          <a:prstGeom prst="rect">
            <a:avLst/>
          </a:prstGeom>
          <a:solidFill>
            <a:srgbClr val="1A3A5C"/>
          </a:solidFill>
          <a:ln w="190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7178040" y="960120"/>
            <a:ext cx="30175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Animal  (Level 1)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8686800" y="1344168"/>
            <a:ext cx="0" cy="384048"/>
          </a:xfrm>
          <a:prstGeom prst="line">
            <a:avLst/>
          </a:prstGeom>
          <a:ln w="25400">
            <a:solidFill>
              <a:srgbClr val="4CA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178040" y="1728216"/>
            <a:ext cx="3017520" cy="384048"/>
          </a:xfrm>
          <a:prstGeom prst="rect">
            <a:avLst/>
          </a:prstGeom>
          <a:solidFill>
            <a:srgbClr val="0D3B2E"/>
          </a:solidFill>
          <a:ln w="190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7178040" y="1728216"/>
            <a:ext cx="30175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Dog  (Level 2)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8686800" y="2112264"/>
            <a:ext cx="0" cy="384048"/>
          </a:xfrm>
          <a:prstGeom prst="line">
            <a:avLst/>
          </a:prstGeom>
          <a:ln w="25400">
            <a:solidFill>
              <a:srgbClr val="4CA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7178040" y="2496312"/>
            <a:ext cx="3017520" cy="384048"/>
          </a:xfrm>
          <a:prstGeom prst="rect">
            <a:avLst/>
          </a:prstGeom>
          <a:solidFill>
            <a:srgbClr val="1A3A1A"/>
          </a:solidFill>
          <a:ln w="1905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7178040" y="2496312"/>
            <a:ext cx="30175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GuideDog  (Level 3)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772400" y="2990088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CCCCCC"/>
                </a:solidFill>
              </a:rPr>
              <a:t>Multilevel Inheritance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" y="2542032"/>
            <a:ext cx="11430000" cy="4041648"/>
          </a:xfrm>
          <a:prstGeom prst="rect">
            <a:avLst/>
          </a:prstGeom>
          <a:solidFill>
            <a:srgbClr val="1E1E3A"/>
          </a:solidFill>
          <a:ln w="12700">
            <a:solidFill>
              <a:srgbClr val="7CFF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457200" y="2587751"/>
            <a:ext cx="11247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7CFFD4"/>
                </a:solidFill>
              </a:rPr>
              <a:t>▶  Code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2920" y="2889503"/>
            <a:ext cx="11155680" cy="36484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# Multilevel Inheritance Example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class Animal: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def breathe(self):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    print('Breathing...')</a:t>
            </a:r>
          </a:p>
          <a:p>
            <a:pPr algn="l"/>
            <a:endParaRPr sz="1150">
              <a:solidFill>
                <a:srgbClr val="A8FF78"/>
              </a:solidFill>
              <a:latin typeface="Courier New"/>
            </a:endParaRP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class Dog(Animal):           # Level 2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def bark(self):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    print('Woof!')</a:t>
            </a:r>
          </a:p>
          <a:p>
            <a:pPr algn="l"/>
            <a:endParaRPr sz="1150">
              <a:solidFill>
                <a:srgbClr val="A8FF78"/>
              </a:solidFill>
              <a:latin typeface="Courier New"/>
            </a:endParaRP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class GuideDog(Dog):         # Level 3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def guide(self):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        print('Guiding the owner safely.')</a:t>
            </a:r>
          </a:p>
          <a:p>
            <a:pPr algn="l"/>
            <a:endParaRPr sz="1150">
              <a:solidFill>
                <a:srgbClr val="A8FF78"/>
              </a:solidFill>
              <a:latin typeface="Courier New"/>
            </a:endParaRP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gd = GuideDog()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gd.breathe()   # → Breathing...  (from Animal)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gd.bark()      # → Woof!         (from Dog)</a:t>
            </a:r>
          </a:p>
          <a:p>
            <a:pPr algn="l"/>
            <a:r>
              <a:rPr sz="1150">
                <a:solidFill>
                  <a:srgbClr val="A8FF78"/>
                </a:solidFill>
                <a:latin typeface="Courier New"/>
              </a:rPr>
              <a:t>gd.guide()     # → Guiding the owner safely.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0F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4CA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4CAFFF"/>
                </a:solidFill>
              </a:rPr>
              <a:t>Polymorphism — Definition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713232"/>
            <a:ext cx="11430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7CFFD4"/>
                </a:solidFill>
              </a:rPr>
              <a:t>One interface, many forms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658368"/>
            <a:ext cx="11430000" cy="36576"/>
          </a:xfrm>
          <a:prstGeom prst="rect">
            <a:avLst/>
          </a:prstGeom>
          <a:solidFill>
            <a:srgbClr val="7CFF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365760" y="914400"/>
            <a:ext cx="11430000" cy="1005840"/>
          </a:xfrm>
          <a:prstGeom prst="rect">
            <a:avLst/>
          </a:prstGeom>
          <a:solidFill>
            <a:srgbClr val="1A3A5C"/>
          </a:solidFill>
          <a:ln w="12700">
            <a:solidFill>
              <a:srgbClr val="7CFF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48640" y="960120"/>
            <a:ext cx="110642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</a:rPr>
              <a:t>Polymorphism (Greek: poly = many, morphe = form) allows objects of different classes to be treated through the same interface. The same method name behaves differently depending on the object that calls it.</a:t>
            </a:r>
          </a:p>
        </p:txBody>
      </p:sp>
      <p:sp>
        <p:nvSpPr>
          <p:cNvPr id="8" name="Rectangle 7"/>
          <p:cNvSpPr/>
          <p:nvPr/>
        </p:nvSpPr>
        <p:spPr>
          <a:xfrm>
            <a:off x="365760" y="2057400"/>
            <a:ext cx="5486400" cy="2286000"/>
          </a:xfrm>
          <a:prstGeom prst="rect">
            <a:avLst/>
          </a:prstGeom>
          <a:solidFill>
            <a:srgbClr val="1A3A5C"/>
          </a:solidFill>
          <a:ln w="12700">
            <a:solidFill>
              <a:srgbClr val="7CFF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502920" y="2103120"/>
            <a:ext cx="5212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7CFFD4"/>
                </a:solidFill>
              </a:rPr>
              <a:t>Method Overriding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2514600"/>
            <a:ext cx="5212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Child class redefines a method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2862072"/>
            <a:ext cx="5212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already present in parent class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" y="3209544"/>
            <a:ext cx="5212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Run-time polymorphism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2920" y="3557016"/>
            <a:ext cx="5212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Uses:  super()  to call parent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3904487"/>
            <a:ext cx="5212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Example: speak() in Animal subclasses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989320" y="2057400"/>
            <a:ext cx="5486400" cy="2286000"/>
          </a:xfrm>
          <a:prstGeom prst="rect">
            <a:avLst/>
          </a:prstGeom>
          <a:solidFill>
            <a:srgbClr val="0D3B2E"/>
          </a:solidFill>
          <a:ln w="12700">
            <a:solidFill>
              <a:srgbClr val="7CFF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126480" y="2103120"/>
            <a:ext cx="5212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7CFFD4"/>
                </a:solidFill>
              </a:rPr>
              <a:t>Operator Overloading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126480" y="2514600"/>
            <a:ext cx="5212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Same operator (+, *, ==) works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126480" y="2862072"/>
            <a:ext cx="5212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differently for different types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26480" y="3209544"/>
            <a:ext cx="5212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Achieved via dunder methods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126480" y="3557016"/>
            <a:ext cx="5212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__add__,  __str__,  __eq__ …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126480" y="3904487"/>
            <a:ext cx="5212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Example: Vec(1,2) + Vec(3,4)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5760" y="4462272"/>
            <a:ext cx="11430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4CAFFF"/>
                </a:solidFill>
              </a:rPr>
              <a:t>Types of Polymorphism in Python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65760" y="4864608"/>
            <a:ext cx="2834640" cy="475488"/>
          </a:xfrm>
          <a:prstGeom prst="rect">
            <a:avLst/>
          </a:prstGeom>
          <a:solidFill>
            <a:srgbClr val="1A3A5C"/>
          </a:solidFill>
          <a:ln w="1270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457200" y="4901184"/>
            <a:ext cx="265176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D700"/>
                </a:solidFill>
              </a:rPr>
              <a:t>Duck Typing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337560" y="4864608"/>
            <a:ext cx="2834640" cy="475488"/>
          </a:xfrm>
          <a:prstGeom prst="rect">
            <a:avLst/>
          </a:prstGeom>
          <a:solidFill>
            <a:srgbClr val="1A3A5C"/>
          </a:solidFill>
          <a:ln w="1270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3429000" y="4901184"/>
            <a:ext cx="265176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D700"/>
                </a:solidFill>
              </a:rPr>
              <a:t>Method Overriding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309360" y="4864608"/>
            <a:ext cx="2834640" cy="475488"/>
          </a:xfrm>
          <a:prstGeom prst="rect">
            <a:avLst/>
          </a:prstGeom>
          <a:solidFill>
            <a:srgbClr val="1A3A5C"/>
          </a:solidFill>
          <a:ln w="1270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6400800" y="4901184"/>
            <a:ext cx="265176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D700"/>
                </a:solidFill>
              </a:rPr>
              <a:t>Operator Overloading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281160" y="4864608"/>
            <a:ext cx="2834640" cy="475488"/>
          </a:xfrm>
          <a:prstGeom prst="rect">
            <a:avLst/>
          </a:prstGeom>
          <a:solidFill>
            <a:srgbClr val="1A3A5C"/>
          </a:solidFill>
          <a:ln w="12700">
            <a:solidFill>
              <a:srgbClr val="4CA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9372600" y="4901184"/>
            <a:ext cx="265176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D700"/>
                </a:solidFill>
              </a:rPr>
              <a:t>Function / Built-in Polymorphism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2168</Words>
  <Application>Microsoft Office PowerPoint</Application>
  <PresentationFormat>Custom</PresentationFormat>
  <Paragraphs>359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bhaskar dhuri</cp:lastModifiedBy>
  <cp:revision>2</cp:revision>
  <dcterms:created xsi:type="dcterms:W3CDTF">2013-01-27T09:14:16Z</dcterms:created>
  <dcterms:modified xsi:type="dcterms:W3CDTF">2026-03-16T06:28:14Z</dcterms:modified>
  <cp:category/>
</cp:coreProperties>
</file>